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Bell MT"/>
      <p:regular r:id="rId38"/>
      <p:bold r:id="rId39"/>
      <p:italic r:id="rId40"/>
      <p:boldItalic r:id="rId41"/>
    </p:embeddedFont>
    <p:embeddedFont>
      <p:font typeface="Rambl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llMT-italic.fntdata"/><Relationship Id="rId20" Type="http://schemas.openxmlformats.org/officeDocument/2006/relationships/slide" Target="slides/slide15.xml"/><Relationship Id="rId42" Type="http://schemas.openxmlformats.org/officeDocument/2006/relationships/font" Target="fonts/Rambla-regular.fntdata"/><Relationship Id="rId41" Type="http://schemas.openxmlformats.org/officeDocument/2006/relationships/font" Target="fonts/BellMT-boldItalic.fntdata"/><Relationship Id="rId22" Type="http://schemas.openxmlformats.org/officeDocument/2006/relationships/slide" Target="slides/slide17.xml"/><Relationship Id="rId44" Type="http://schemas.openxmlformats.org/officeDocument/2006/relationships/font" Target="fonts/Rambla-italic.fntdata"/><Relationship Id="rId21" Type="http://schemas.openxmlformats.org/officeDocument/2006/relationships/slide" Target="slides/slide16.xml"/><Relationship Id="rId43" Type="http://schemas.openxmlformats.org/officeDocument/2006/relationships/font" Target="fonts/Rambl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ambl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ellMT-bold.fntdata"/><Relationship Id="rId16" Type="http://schemas.openxmlformats.org/officeDocument/2006/relationships/slide" Target="slides/slide11.xml"/><Relationship Id="rId38" Type="http://schemas.openxmlformats.org/officeDocument/2006/relationships/font" Target="fonts/BellM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15b5b81aa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15b5b81a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15b5b81aa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15b5b81a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15b5b81aa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15b5b81a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 rot="5400000">
            <a:off x="3902965" y="-1812034"/>
            <a:ext cx="4386071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5186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b="0" i="0" sz="27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7465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b="0" i="0" sz="23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6195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925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 rot="5400000">
            <a:off x="7513950" y="1886041"/>
            <a:ext cx="5592761" cy="236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 rot="5400000">
            <a:off x="2029620" y="-1145379"/>
            <a:ext cx="5592760" cy="8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5186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b="0" i="0" sz="27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7465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b="0" i="0" sz="23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6195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925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>
            <a:gsLst>
              <a:gs pos="0">
                <a:srgbClr val="007795"/>
              </a:gs>
              <a:gs pos="55000">
                <a:srgbClr val="47BBE0"/>
              </a:gs>
              <a:gs pos="100000">
                <a:srgbClr val="007795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914400" y="1752602"/>
            <a:ext cx="10363200" cy="1829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ambla"/>
              <a:buNone/>
              <a:defRPr b="1" i="0" sz="48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914400" y="3611607"/>
            <a:ext cx="10363200" cy="119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lvl="0" marR="64008" rtl="0" algn="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  <a:defRPr b="0" i="0" sz="27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ctr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None/>
              <a:defRPr b="0" i="0" sz="23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ctr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ctr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ctr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ctr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ctr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ctr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ctr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-5019" y="4953000"/>
            <a:ext cx="12197021" cy="1912088"/>
            <a:chOff x="-3765" y="4832896"/>
            <a:chExt cx="9147765" cy="2032192"/>
          </a:xfrm>
        </p:grpSpPr>
        <p:sp>
          <p:nvSpPr>
            <p:cNvPr id="24" name="Google Shape;24;p3"/>
            <p:cNvSpPr/>
            <p:nvPr/>
          </p:nvSpPr>
          <p:spPr>
            <a:xfrm>
              <a:off x="1687513" y="4832896"/>
              <a:ext cx="7456487" cy="518816"/>
            </a:xfrm>
            <a:custGeom>
              <a:rect b="b" l="l" r="r" t="t"/>
              <a:pathLst>
                <a:path extrusionOk="0" h="367" w="469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CCAD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5443" y="5135526"/>
              <a:ext cx="9108557" cy="838200"/>
            </a:xfrm>
            <a:custGeom>
              <a:rect b="b" l="l" r="r" t="t"/>
              <a:pathLst>
                <a:path extrusionOk="0" h="528" w="576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4883888"/>
              <a:ext cx="9144000" cy="1981200"/>
            </a:xfrm>
            <a:custGeom>
              <a:rect b="b" l="l" r="r" t="t"/>
              <a:pathLst>
                <a:path extrusionOk="0" h="1248" w="5760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50000"/>
              </a:blip>
              <a:tile algn="t" flip="none" tx="0" sx="50000" ty="0" sy="5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endParaRPr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-3765" y="4880373"/>
              <a:ext cx="9147765" cy="839943"/>
            </a:xfrm>
            <a:prstGeom prst="straightConnector1">
              <a:avLst/>
            </a:prstGeom>
            <a:noFill/>
            <a:ln cap="flat" cmpd="sng" w="12050">
              <a:solidFill>
                <a:srgbClr val="93C5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7F0F4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5186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b="0" i="0" sz="27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7465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b="0" i="0" sz="23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6195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925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963168" y="1059712"/>
            <a:ext cx="10363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mbla"/>
              <a:buNone/>
              <a:defRPr b="1" i="0" sz="48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5230284" y="2931712"/>
            <a:ext cx="6096000" cy="145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None/>
              <a:defRPr b="0" i="0" sz="23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228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28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cap="rnd" cmpd="sng" w="9525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cap="rnd" cmpd="sng" w="9525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09600" y="1481329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504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810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b="0" i="0" sz="2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55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29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197600" y="1481329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504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810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b="0" i="0" sz="2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55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29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bg>
      <p:bgPr>
        <a:blipFill rotWithShape="1">
          <a:blip r:embed="rId2">
            <a:alphaModFix/>
          </a:blip>
          <a:tile algn="tl" flip="none" tx="0" sx="50000" ty="0" sy="50000"/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609600" y="2730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609600" y="5410200"/>
            <a:ext cx="5386917" cy="762000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228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28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6193369" y="5410200"/>
            <a:ext cx="5389033" cy="762000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228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28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609600" y="1444295"/>
            <a:ext cx="5386917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2232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Char char="▶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55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◦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429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302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302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4" type="body"/>
          </p:nvPr>
        </p:nvSpPr>
        <p:spPr>
          <a:xfrm>
            <a:off x="6193368" y="1444295"/>
            <a:ext cx="5389033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2232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Char char="▶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55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◦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429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302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302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bg>
      <p:bgPr>
        <a:blipFill rotWithShape="1">
          <a:blip r:embed="rId2">
            <a:alphaModFix/>
          </a:blip>
          <a:tile algn="tl" flip="none" tx="0" sx="50000" ty="0" sy="50000"/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1219200" y="4876800"/>
            <a:ext cx="99757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mbla"/>
              <a:buNone/>
              <a:defRPr b="0" i="0" sz="2500" u="none" cap="none" strike="noStrike">
                <a:solidFill>
                  <a:schemeClr val="accen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892800" y="5355102"/>
            <a:ext cx="52994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2286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286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1219200" y="274320"/>
            <a:ext cx="997305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6776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Char char="▶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4064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810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5560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556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521643" y="5443402"/>
            <a:ext cx="9550400" cy="648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18288" rtl="0" algn="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0480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◦"/>
              <a:defRPr b="0" i="0" sz="12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29210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⚫"/>
              <a:defRPr b="0" i="0" sz="1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28575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⚫"/>
              <a:defRPr b="0" i="0" sz="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28575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⚫"/>
              <a:defRPr b="0" i="0" sz="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b="0" i="0" sz="23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>
                <a:solidFill>
                  <a:srgbClr val="FFFFFF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304800" y="4865122"/>
            <a:ext cx="10767243" cy="562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mbla"/>
              <a:buNone/>
              <a:defRPr b="0" i="0" sz="3000" u="none" cap="none" strike="noStrike">
                <a:solidFill>
                  <a:schemeClr val="accen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0"/>
          <p:cNvSpPr/>
          <p:nvPr/>
        </p:nvSpPr>
        <p:spPr>
          <a:xfrm>
            <a:off x="955249" y="5001994"/>
            <a:ext cx="5069337" cy="1443111"/>
          </a:xfrm>
          <a:custGeom>
            <a:rect b="b" l="l" r="r" t="t"/>
            <a:pathLst>
              <a:path extrusionOk="0" h="528" w="5760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-71414" y="5785023"/>
            <a:ext cx="5069337" cy="838200"/>
          </a:xfrm>
          <a:custGeom>
            <a:rect b="b" l="l" r="r" t="t"/>
            <a:pathLst>
              <a:path extrusionOk="0" h="528" w="5760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-8056" y="5791253"/>
            <a:ext cx="4536419" cy="1080868"/>
          </a:xfrm>
          <a:prstGeom prst="rtTriangle">
            <a:avLst/>
          </a:prstGeom>
          <a:blipFill rotWithShape="1">
            <a:blip r:embed="rId2">
              <a:alphaModFix amt="50000"/>
            </a:blip>
            <a:tile algn="t" flip="none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83" name="Google Shape;83;p10"/>
          <p:cNvCxnSpPr/>
          <p:nvPr/>
        </p:nvCxnSpPr>
        <p:spPr>
          <a:xfrm>
            <a:off x="-12316" y="5787739"/>
            <a:ext cx="4540679" cy="1084383"/>
          </a:xfrm>
          <a:prstGeom prst="straightConnector1">
            <a:avLst/>
          </a:prstGeom>
          <a:noFill/>
          <a:ln cap="flat" cmpd="sng" w="12050">
            <a:solidFill>
              <a:srgbClr val="93C5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10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cap="rnd" cmpd="sng" w="9525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cap="rnd" cmpd="sng" w="9525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5400000" dist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55249" y="5001994"/>
            <a:ext cx="5069337" cy="1443111"/>
          </a:xfrm>
          <a:custGeom>
            <a:rect b="b" l="l" r="r" t="t"/>
            <a:pathLst>
              <a:path extrusionOk="0" h="528" w="5760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71414" y="5785023"/>
            <a:ext cx="5069337" cy="838200"/>
          </a:xfrm>
          <a:custGeom>
            <a:rect b="b" l="l" r="r" t="t"/>
            <a:pathLst>
              <a:path extrusionOk="0" h="528" w="5760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-8056" y="5791253"/>
            <a:ext cx="4536419" cy="1080868"/>
          </a:xfrm>
          <a:prstGeom prst="rtTriangle">
            <a:avLst/>
          </a:prstGeom>
          <a:blipFill rotWithShape="1">
            <a:blip r:embed="rId1">
              <a:alphaModFix amt="50000"/>
            </a:blip>
            <a:tile algn="t" flip="none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-12316" y="5787739"/>
            <a:ext cx="4540679" cy="1084383"/>
          </a:xfrm>
          <a:prstGeom prst="straightConnector1">
            <a:avLst/>
          </a:prstGeom>
          <a:noFill/>
          <a:ln cap="flat" cmpd="sng" w="12050">
            <a:solidFill>
              <a:srgbClr val="93C5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b="1" i="0" sz="41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5186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b="0" i="0" sz="27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374650" lvl="1" marL="914400" marR="0" rtl="0" algn="l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b="0" i="0" sz="23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361950" lvl="2" marL="13716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349250" lvl="3" marL="18288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342900" lvl="4" marL="2286000" marR="0" rtl="0" algn="l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342900" lvl="5" marL="27432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330200" lvl="6" marL="32004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330200" lvl="7" marL="36576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330200" lvl="8" marL="4114800" marR="0" rtl="0" algn="l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4.gif"/><Relationship Id="rId5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7.jpg"/><Relationship Id="rId5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5.jpg"/><Relationship Id="rId5" Type="http://schemas.openxmlformats.org/officeDocument/2006/relationships/image" Target="../media/image17.jpg"/><Relationship Id="rId6" Type="http://schemas.openxmlformats.org/officeDocument/2006/relationships/image" Target="../media/image24.jpg"/><Relationship Id="rId7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jpg"/><Relationship Id="rId4" Type="http://schemas.openxmlformats.org/officeDocument/2006/relationships/image" Target="../media/image54.jpg"/><Relationship Id="rId5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1524000" y="285729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Visvesvaraya Technological university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rPr>
            </a:b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“jnana sangama”Belagavi-590018</a:t>
            </a:r>
            <a:endParaRPr b="1" i="0" sz="2800" u="none" cap="none" strike="noStrike">
              <a:solidFill>
                <a:srgbClr val="859FD5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descr="VTU-logo.jpg-728x1024-360x506.png" id="103" name="Google Shape;1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20" y="142853"/>
            <a:ext cx="928694" cy="13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/>
          <p:nvPr/>
        </p:nvSpPr>
        <p:spPr>
          <a:xfrm>
            <a:off x="1365380" y="1259602"/>
            <a:ext cx="9144000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60234"/>
                </a:solidFill>
                <a:latin typeface="Rambla"/>
                <a:ea typeface="Rambla"/>
                <a:cs typeface="Rambla"/>
                <a:sym typeface="Rambla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ANTHROPOMORPHIC</a:t>
            </a:r>
            <a:r>
              <a:rPr b="1" i="0" lang="en-US" sz="16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  ROBOTIC  HAND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( CONTROL OVER TELEMANIPULATION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60234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4">
            <a:alphaModFix/>
          </a:blip>
          <a:srcRect b="15986" l="24574" r="30282" t="14350"/>
          <a:stretch/>
        </p:blipFill>
        <p:spPr>
          <a:xfrm>
            <a:off x="5453058" y="2436258"/>
            <a:ext cx="1285884" cy="1064180"/>
          </a:xfrm>
          <a:prstGeom prst="rect">
            <a:avLst/>
          </a:prstGeom>
          <a:solidFill>
            <a:srgbClr val="232323"/>
          </a:solidFill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1524000" y="4572008"/>
            <a:ext cx="9144000" cy="1714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rPr>
              <a:t>  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rPr>
              <a:t>    Submitted by:                                                                                                </a:t>
            </a:r>
            <a:endParaRPr b="1" i="0" sz="14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ambla"/>
                <a:ea typeface="Rambla"/>
                <a:cs typeface="Rambla"/>
                <a:sym typeface="Rambla"/>
              </a:rPr>
              <a:t>                                                                                                                           </a:t>
            </a:r>
            <a:endParaRPr b="1" i="0" sz="14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030119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30119"/>
                </a:solidFill>
                <a:latin typeface="Rambla"/>
                <a:ea typeface="Rambla"/>
                <a:cs typeface="Rambla"/>
                <a:sym typeface="Rambla"/>
              </a:rPr>
              <a:t>           Jyothi yadav       (1GD14EC018)                                                                                       </a:t>
            </a:r>
            <a:endParaRPr/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030119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30119"/>
                </a:solidFill>
                <a:latin typeface="Rambla"/>
                <a:ea typeface="Rambla"/>
                <a:cs typeface="Rambla"/>
                <a:sym typeface="Rambla"/>
              </a:rPr>
              <a:t>           Srinivas shinde  (1GD14EC039)          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524000" y="3500438"/>
            <a:ext cx="9144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GOPALAN COLLEGE OF ENGINEERING AND MANAGEMENT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BACHELOR OF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AND COMMUNICATION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/>
        </p:nvSpPr>
        <p:spPr>
          <a:xfrm>
            <a:off x="4040155" y="317241"/>
            <a:ext cx="6314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Precision rotary position sensor design and fabrication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753" y="1048548"/>
            <a:ext cx="2711515" cy="22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4099666" y="1260985"/>
            <a:ext cx="80473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Commercially available Position encoders are placed at the back of the  motor that provides closed loop feed back by tracking the speed of motor shaft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descr="io1 (1).gif" id="216" name="Google Shape;2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3346" y="4795988"/>
            <a:ext cx="3789040" cy="187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0" y="3881735"/>
            <a:ext cx="80448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most commonly used of all the “Position Sensors”, is the </a:t>
            </a:r>
            <a:r>
              <a:rPr i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potentiometer</a:t>
            </a: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 because it is an inexpensive and easy to use position sensor.</a:t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639090" y="1930852"/>
            <a:ext cx="2599997" cy="286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-60102" y="425003"/>
            <a:ext cx="122521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limited size problem 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98" y="1239591"/>
            <a:ext cx="39655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5267459" y="1738648"/>
            <a:ext cx="692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Average human hand has a dimension of about 94 x 84 mm</a:t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5267460" y="2511380"/>
            <a:ext cx="6739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How to properly use the limited size of the hand was one of our major issue 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5452059" y="3721994"/>
            <a:ext cx="67399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Even though our linear actuator design were compact and very efficient with high torque its impossible to place and actuate  30 – 32 linear actuator in 94x84 mm space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0" y="373488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link and drive mechanism 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015" y="3235817"/>
            <a:ext cx="2993846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5125792" y="1545465"/>
            <a:ext cx="70662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Here one end of the link is connected to the knuckle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And the other end to pip joint    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5125792" y="2589486"/>
            <a:ext cx="69288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This simple link mechanism  eliminates the use of 1 linear actuators per finger</a:t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08" y="573543"/>
            <a:ext cx="3806473" cy="494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/>
        </p:nvSpPr>
        <p:spPr>
          <a:xfrm>
            <a:off x="0" y="303419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Spring return mechanism</a:t>
            </a:r>
            <a:endParaRPr b="1" sz="2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730" y="2701442"/>
            <a:ext cx="4049008" cy="394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4520485" y="1197735"/>
            <a:ext cx="76715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One end of the retracting spring is anchored  into the spring housing . The other end of spring  is connected to the nylon string  the other end of the sting is then  connected to the knuckle 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4578439" y="2364641"/>
            <a:ext cx="75556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This simple but very effective mechanism further eliminates the use of 2 linear actuators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388709" y="4986548"/>
            <a:ext cx="74182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Higher tensile strength strings are used for twisted string actuation and also the spring  mechanism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070" y="3491465"/>
            <a:ext cx="1026713" cy="1026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5817749" y="3743211"/>
            <a:ext cx="10374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Extension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springs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5">
            <a:alphaModFix/>
          </a:blip>
          <a:srcRect b="0" l="5339" r="5052" t="0"/>
          <a:stretch/>
        </p:blipFill>
        <p:spPr>
          <a:xfrm>
            <a:off x="566670" y="225386"/>
            <a:ext cx="3245476" cy="429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1100233" y="20601"/>
            <a:ext cx="7707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F5666"/>
                </a:solidFill>
                <a:latin typeface="Rambla"/>
                <a:ea typeface="Rambla"/>
                <a:cs typeface="Rambla"/>
                <a:sym typeface="Rambla"/>
              </a:rPr>
              <a:t>Finger cross-sectional design  </a:t>
            </a:r>
            <a:endParaRPr b="1" sz="1800">
              <a:solidFill>
                <a:srgbClr val="0F5666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062" y="389933"/>
            <a:ext cx="4624873" cy="592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317" y="2192499"/>
            <a:ext cx="1026713" cy="9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7317" y="913664"/>
            <a:ext cx="1026713" cy="102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7317" y="4713522"/>
            <a:ext cx="1026713" cy="10714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9945996" y="1165410"/>
            <a:ext cx="10374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Extension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springs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9945996" y="2425509"/>
            <a:ext cx="1297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Ball bearings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--6x13x5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10005197" y="4987641"/>
            <a:ext cx="11737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Gear motor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--300 :1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0252" y="1165410"/>
            <a:ext cx="1367119" cy="1367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242047" y="1427020"/>
            <a:ext cx="8322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Silicon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skin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1.png"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42"/>
            <a:ext cx="4463056" cy="657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96093" y="315376"/>
            <a:ext cx="118093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PROTOTYPE V1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6000749" y="1857365"/>
            <a:ext cx="61912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Redesigned finger mechanism for more compact and high mobility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6000749" y="4008546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Stable with no backlash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5964959" y="2932956"/>
            <a:ext cx="61912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Highly  sensitive and compliant with force feedback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3.png"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61" y="-171400"/>
            <a:ext cx="6000792" cy="7929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8"/>
          <p:cNvCxnSpPr/>
          <p:nvPr/>
        </p:nvCxnSpPr>
        <p:spPr>
          <a:xfrm flipH="1" rot="10800000">
            <a:off x="1523968" y="857198"/>
            <a:ext cx="4857900" cy="500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p28"/>
          <p:cNvCxnSpPr/>
          <p:nvPr/>
        </p:nvCxnSpPr>
        <p:spPr>
          <a:xfrm flipH="1" rot="10800000">
            <a:off x="4762491" y="999998"/>
            <a:ext cx="1619400" cy="357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" name="Google Shape;279;p28"/>
          <p:cNvCxnSpPr/>
          <p:nvPr/>
        </p:nvCxnSpPr>
        <p:spPr>
          <a:xfrm flipH="1" rot="10800000">
            <a:off x="2762227" y="1142912"/>
            <a:ext cx="3524400" cy="428700"/>
          </a:xfrm>
          <a:prstGeom prst="bentConnector3">
            <a:avLst>
              <a:gd fmla="val 8871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0" name="Google Shape;280;p28"/>
          <p:cNvSpPr/>
          <p:nvPr/>
        </p:nvSpPr>
        <p:spPr>
          <a:xfrm>
            <a:off x="6762755" y="785794"/>
            <a:ext cx="1619261" cy="428628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M2 screws</a:t>
            </a: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flipH="1" rot="10800000">
            <a:off x="2952728" y="2286106"/>
            <a:ext cx="3524400" cy="214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4762491" y="2428868"/>
            <a:ext cx="17145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3" name="Google Shape;283;p28"/>
          <p:cNvSpPr/>
          <p:nvPr/>
        </p:nvSpPr>
        <p:spPr>
          <a:xfrm>
            <a:off x="6762755" y="2143116"/>
            <a:ext cx="1809763" cy="500066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Position sensor</a:t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284" name="Google Shape;284;p28"/>
          <p:cNvCxnSpPr/>
          <p:nvPr/>
        </p:nvCxnSpPr>
        <p:spPr>
          <a:xfrm flipH="1" rot="10800000">
            <a:off x="2285974" y="3286162"/>
            <a:ext cx="4191000" cy="7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5" name="Google Shape;285;p28"/>
          <p:cNvCxnSpPr/>
          <p:nvPr/>
        </p:nvCxnSpPr>
        <p:spPr>
          <a:xfrm flipH="1" rot="10800000">
            <a:off x="3714734" y="3428852"/>
            <a:ext cx="2762400" cy="285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857741" y="4000504"/>
            <a:ext cx="1524000" cy="42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7" name="Google Shape;287;p28"/>
          <p:cNvSpPr/>
          <p:nvPr/>
        </p:nvSpPr>
        <p:spPr>
          <a:xfrm>
            <a:off x="6762755" y="3214686"/>
            <a:ext cx="1809763" cy="428628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linkage</a:t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288" name="Google Shape;288;p28"/>
          <p:cNvCxnSpPr/>
          <p:nvPr/>
        </p:nvCxnSpPr>
        <p:spPr>
          <a:xfrm>
            <a:off x="1523968" y="3929066"/>
            <a:ext cx="4857900" cy="642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9" name="Google Shape;289;p28"/>
          <p:cNvSpPr/>
          <p:nvPr/>
        </p:nvSpPr>
        <p:spPr>
          <a:xfrm>
            <a:off x="6762755" y="4188777"/>
            <a:ext cx="1714512" cy="428628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Ballbearing</a:t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5429245" y="142852"/>
            <a:ext cx="33142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EXPLODED  FRONT VIEW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TOR HOUSE.png"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852"/>
            <a:ext cx="46535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OR HOUS.png" id="296" name="Google Shape;2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981" y="357167"/>
            <a:ext cx="14192307" cy="5857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 flipH="1" rot="10800000">
            <a:off x="2381225" y="3321722"/>
            <a:ext cx="3048000" cy="146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8" name="Google Shape;298;p29"/>
          <p:cNvCxnSpPr/>
          <p:nvPr/>
        </p:nvCxnSpPr>
        <p:spPr>
          <a:xfrm rot="10800000">
            <a:off x="7620034" y="3286098"/>
            <a:ext cx="3238500" cy="164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9" name="Google Shape;299;p29"/>
          <p:cNvSpPr/>
          <p:nvPr/>
        </p:nvSpPr>
        <p:spPr>
          <a:xfrm>
            <a:off x="5572100" y="3000372"/>
            <a:ext cx="1905013" cy="642942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DC GEARED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MOTOR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flipH="1" rot="10800000">
            <a:off x="2666976" y="785654"/>
            <a:ext cx="2952900" cy="1428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1" name="Google Shape;301;p29"/>
          <p:cNvCxnSpPr/>
          <p:nvPr/>
        </p:nvCxnSpPr>
        <p:spPr>
          <a:xfrm flipH="1" rot="10800000">
            <a:off x="2190723" y="928716"/>
            <a:ext cx="3429000" cy="121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2" name="Google Shape;302;p29"/>
          <p:cNvSpPr/>
          <p:nvPr/>
        </p:nvSpPr>
        <p:spPr>
          <a:xfrm>
            <a:off x="5810248" y="714356"/>
            <a:ext cx="1809763" cy="714380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TENDONS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CABEL  sleeve</a:t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303" name="Google Shape;303;p29"/>
          <p:cNvCxnSpPr/>
          <p:nvPr/>
        </p:nvCxnSpPr>
        <p:spPr>
          <a:xfrm rot="10800000">
            <a:off x="7810525" y="1285792"/>
            <a:ext cx="1905000" cy="100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4" name="Google Shape;304;p29"/>
          <p:cNvCxnSpPr/>
          <p:nvPr/>
        </p:nvCxnSpPr>
        <p:spPr>
          <a:xfrm rot="10800000">
            <a:off x="7810375" y="999964"/>
            <a:ext cx="1809900" cy="857400"/>
          </a:xfrm>
          <a:prstGeom prst="bentConnector3">
            <a:avLst>
              <a:gd fmla="val 3155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/>
        </p:nvSpPr>
        <p:spPr>
          <a:xfrm>
            <a:off x="0" y="116632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Motor driver L298N 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63" y="3507726"/>
            <a:ext cx="7066032" cy="33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69339"/>
            <a:ext cx="76454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8400256" y="1268760"/>
            <a:ext cx="27158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Dual full-bridge driver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8400257" y="2060849"/>
            <a:ext cx="37917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Integrated monolithic circuit with 15 pin config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8400256" y="3212976"/>
            <a:ext cx="3708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Power supply 5v– 46v , 2A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8400257" y="4005065"/>
            <a:ext cx="37917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Integrated filter circuit and  diodes to prevent back EMF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61" y="764704"/>
            <a:ext cx="5455929" cy="30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1" y="3293009"/>
            <a:ext cx="5455929" cy="3239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5791289" y="395372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ATmega328</a:t>
            </a:r>
            <a:endParaRPr b="1"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7056106" y="1844824"/>
            <a:ext cx="2228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Architecture : AVR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7037679" y="2524254"/>
            <a:ext cx="27093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Operating voltage : 5V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7096177" y="3190171"/>
            <a:ext cx="2601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Flash Memory : 32kb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7037679" y="3889242"/>
            <a:ext cx="2533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Clock speed : 16Mhz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7037679" y="4543662"/>
            <a:ext cx="2669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Analog in pins : 8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7079646" y="5198082"/>
            <a:ext cx="2771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Digital i/o pins : 22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1324947" y="340551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ANTHROPOMORPIC  ROBOTIC  HAND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CONTROL OVER TELEMANIPULATION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MYOSENSORS )</a:t>
            </a:r>
            <a:endParaRPr/>
          </a:p>
        </p:txBody>
      </p:sp>
      <p:pic>
        <p:nvPicPr>
          <p:cNvPr descr="thumb-1920-11906.jpg" id="113" name="Google Shape;1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21244"/>
            <a:ext cx="11793894" cy="443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/>
        </p:nvSpPr>
        <p:spPr>
          <a:xfrm>
            <a:off x="1391477" y="188641"/>
            <a:ext cx="92170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Bluetooth</a:t>
            </a: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interface HC-05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60" y="834971"/>
            <a:ext cx="6336704" cy="2714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8112224" y="1340768"/>
            <a:ext cx="2459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Frequency : 2.4GHz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8112224" y="2192148"/>
            <a:ext cx="40797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Modulation : GSFK (Gaussian frequency shift keying)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8112225" y="3221839"/>
            <a:ext cx="3586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Emission power : 4db , class2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8112225" y="4005065"/>
            <a:ext cx="4027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Security : Authentication and encryption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8112224" y="5157192"/>
            <a:ext cx="41834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Power supply : +3.3vDC 50mA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719403" y="4195655"/>
            <a:ext cx="609600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HC-05 module is an easy to use Bluetooth SPP (Serial Port Protocol) module, designed for transparent wireless serial connection setup.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911424" y="4949706"/>
            <a:ext cx="11280576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UART interface with programmable baud rate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integrated antenna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/>
        </p:nvSpPr>
        <p:spPr>
          <a:xfrm>
            <a:off x="44192" y="269039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Closed loop control with feedback  </a:t>
            </a:r>
            <a:endParaRPr b="1"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711" y="546613"/>
            <a:ext cx="9754961" cy="58491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3023659" y="5589241"/>
            <a:ext cx="17411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Power supply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12v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1945891" y="3039419"/>
            <a:ext cx="1556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Atmega 328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5446896" y="3829691"/>
            <a:ext cx="15712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Motor driver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L298n</a:t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7688188" y="3183360"/>
            <a:ext cx="12282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Dc motor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12v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9168342" y="2276872"/>
            <a:ext cx="10583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10k pot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3860884" y="2514070"/>
            <a:ext cx="5036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5186036" y="2583195"/>
            <a:ext cx="10746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PWM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110915" y="2767557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GND    5V     a0</a:t>
            </a:r>
            <a:endParaRPr sz="1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544021" y="1831830"/>
            <a:ext cx="576064" cy="1698575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B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T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H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1103445" y="3039419"/>
            <a:ext cx="67207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p33"/>
          <p:cNvCxnSpPr/>
          <p:nvPr/>
        </p:nvCxnSpPr>
        <p:spPr>
          <a:xfrm flipH="1" rot="10800000">
            <a:off x="1103445" y="3331518"/>
            <a:ext cx="732683" cy="254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33"/>
          <p:cNvCxnSpPr/>
          <p:nvPr/>
        </p:nvCxnSpPr>
        <p:spPr>
          <a:xfrm flipH="1" rot="10800000">
            <a:off x="1007152" y="3178809"/>
            <a:ext cx="767557" cy="118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33"/>
          <p:cNvCxnSpPr/>
          <p:nvPr/>
        </p:nvCxnSpPr>
        <p:spPr>
          <a:xfrm>
            <a:off x="1103445" y="2930478"/>
            <a:ext cx="67207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p33"/>
          <p:cNvSpPr txBox="1"/>
          <p:nvPr/>
        </p:nvSpPr>
        <p:spPr>
          <a:xfrm>
            <a:off x="1211640" y="2886422"/>
            <a:ext cx="4106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VCC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TX</a:t>
            </a:r>
            <a:endParaRPr sz="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335360" y="3783523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HC-05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5"/>
            <a:ext cx="7310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2763334" y="116632"/>
            <a:ext cx="906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START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2718919" y="747343"/>
            <a:ext cx="1162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SET-UP I/O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2833181" y="1497995"/>
            <a:ext cx="55656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LOOP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268924" y="2276872"/>
            <a:ext cx="179792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GET WANTED POSITION</a:t>
            </a:r>
            <a:endParaRPr sz="105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2289446" y="2902442"/>
            <a:ext cx="177740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GET CURRENT POSITION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2461284" y="357359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CALCULATE GAP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2461285" y="4106363"/>
            <a:ext cx="14494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CALCULATE SPEED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2626193" y="4747321"/>
            <a:ext cx="110391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IF CA &lt; WA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3697948" y="4687804"/>
            <a:ext cx="4251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YES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2763333" y="5245219"/>
            <a:ext cx="38824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NO</a:t>
            </a:r>
            <a:endParaRPr sz="105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3697948" y="5560230"/>
            <a:ext cx="4251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YES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3680895" y="6022112"/>
            <a:ext cx="38824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NO</a:t>
            </a:r>
            <a:endParaRPr sz="105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2725457" y="5686456"/>
            <a:ext cx="11961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IF CA &gt;WA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4195821" y="4647294"/>
            <a:ext cx="5036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CW</a:t>
            </a:r>
            <a:endParaRPr sz="12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4647141" y="5514180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CCW</a:t>
            </a:r>
            <a:endParaRPr sz="12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5135894" y="6109145"/>
            <a:ext cx="6335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STOP</a:t>
            </a:r>
            <a:endParaRPr sz="1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3113151" y="467921"/>
            <a:ext cx="131511" cy="28920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3160492" y="1089915"/>
            <a:ext cx="96011" cy="21840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6" name="Google Shape;386;p34"/>
          <p:cNvSpPr/>
          <p:nvPr/>
        </p:nvSpPr>
        <p:spPr>
          <a:xfrm flipH="1">
            <a:off x="3094488" y="1946927"/>
            <a:ext cx="162015" cy="3236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3148651" y="2670199"/>
            <a:ext cx="96011" cy="18732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3148651" y="3253719"/>
            <a:ext cx="78168" cy="25227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3160493" y="3835206"/>
            <a:ext cx="60959" cy="2418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3148651" y="4367974"/>
            <a:ext cx="60959" cy="2131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3160493" y="5245219"/>
            <a:ext cx="60959" cy="2539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3148651" y="6065836"/>
            <a:ext cx="60959" cy="1971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3599722" y="4922369"/>
            <a:ext cx="613751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3630408" y="5781966"/>
            <a:ext cx="1041544" cy="565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3221451" y="6215854"/>
            <a:ext cx="2010453" cy="471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6" name="Google Shape;396;p34"/>
          <p:cNvSpPr/>
          <p:nvPr/>
        </p:nvSpPr>
        <p:spPr>
          <a:xfrm rot="10800000">
            <a:off x="5526781" y="1580528"/>
            <a:ext cx="87988" cy="45523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7" name="Google Shape;397;p34"/>
          <p:cNvSpPr/>
          <p:nvPr/>
        </p:nvSpPr>
        <p:spPr>
          <a:xfrm rot="10800000">
            <a:off x="4904727" y="1580529"/>
            <a:ext cx="143160" cy="399882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8" name="Google Shape;398;p34"/>
          <p:cNvSpPr/>
          <p:nvPr/>
        </p:nvSpPr>
        <p:spPr>
          <a:xfrm rot="10800000">
            <a:off x="4429310" y="1580529"/>
            <a:ext cx="135415" cy="313922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99" name="Google Shape;399;p34"/>
          <p:cNvSpPr/>
          <p:nvPr/>
        </p:nvSpPr>
        <p:spPr>
          <a:xfrm rot="10800000">
            <a:off x="3594893" y="1615181"/>
            <a:ext cx="1988304" cy="896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943399" y="154293"/>
            <a:ext cx="37444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ALGORITHM FOR CLOSED CONTROL LOOP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35" y="1076579"/>
            <a:ext cx="6054920" cy="568018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/>
        </p:nvSpPr>
        <p:spPr>
          <a:xfrm>
            <a:off x="2518723" y="1448040"/>
            <a:ext cx="906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START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2116651" y="1955908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ANALOG READ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1712838" y="2659723"/>
            <a:ext cx="25010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MAP(523,1023,0,90)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2057763" y="3331896"/>
            <a:ext cx="29248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CONSTRAIN (543,1000,0,90)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2163079" y="4198095"/>
            <a:ext cx="17395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RETURN CONST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2704795" y="4808762"/>
            <a:ext cx="76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STOP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1712837" y="194840"/>
            <a:ext cx="30768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ALGORITHM TO :: GET WANTED POSITION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413" name="Google Shape;4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0587" y="0"/>
            <a:ext cx="7310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100747" y="1335449"/>
            <a:ext cx="9060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7546880" y="2090013"/>
            <a:ext cx="20162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ANALOG READ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6980476" y="2885874"/>
            <a:ext cx="30075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MAP(VAL,523,1023,0,90)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7533652" y="3747393"/>
            <a:ext cx="1584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RETURN VAL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8222825" y="4548124"/>
            <a:ext cx="76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STOP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6980476" y="194156"/>
            <a:ext cx="3840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ALGORITHM TO :: GET CURRENT POSITION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2927648" y="1772816"/>
            <a:ext cx="96011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927649" y="2348880"/>
            <a:ext cx="60959" cy="3600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2927649" y="3029056"/>
            <a:ext cx="60959" cy="39994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2988607" y="3861048"/>
            <a:ext cx="60959" cy="33704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2988607" y="4509120"/>
            <a:ext cx="60959" cy="3600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8496267" y="4116725"/>
            <a:ext cx="96011" cy="4199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8496267" y="3331896"/>
            <a:ext cx="96011" cy="38513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8496267" y="2473966"/>
            <a:ext cx="60959" cy="41190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8496267" y="1781564"/>
            <a:ext cx="60959" cy="2769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73577" y="1097300"/>
            <a:ext cx="4492774" cy="33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50" y="535700"/>
            <a:ext cx="3369574" cy="449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572" y="260013"/>
            <a:ext cx="3783105" cy="504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25" y="408125"/>
            <a:ext cx="3299849" cy="43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385" y="408125"/>
            <a:ext cx="6685015" cy="43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575491" y="1479189"/>
            <a:ext cx="4716016" cy="419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35" y="1887284"/>
            <a:ext cx="8324099" cy="351172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8"/>
          <p:cNvSpPr txBox="1"/>
          <p:nvPr/>
        </p:nvSpPr>
        <p:spPr>
          <a:xfrm>
            <a:off x="1" y="332656"/>
            <a:ext cx="124327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Existing data glove</a:t>
            </a:r>
            <a:endParaRPr b="1" sz="2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1072459" y="1475389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Flex Sensor patented technology is based on resistive carbon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elements.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0" y="404664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DATAGLOVE SENSOR MODUAL DESIGN</a:t>
            </a:r>
            <a:endParaRPr b="1"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455" name="Google Shape;4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773997"/>
            <a:ext cx="6549593" cy="371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10" y="586829"/>
            <a:ext cx="6577999" cy="37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2778152" y="4669841"/>
            <a:ext cx="1951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LEFT SIDE VIEW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7728182" y="4669841"/>
            <a:ext cx="20537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RIGHT SIDE VIEW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450" y="330150"/>
            <a:ext cx="3595875" cy="47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825" y="330150"/>
            <a:ext cx="3503078" cy="46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 txBox="1"/>
          <p:nvPr/>
        </p:nvSpPr>
        <p:spPr>
          <a:xfrm>
            <a:off x="2996388" y="5237475"/>
            <a:ext cx="1488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Back </a:t>
            </a:r>
            <a:r>
              <a:rPr lang="en-US" sz="1800"/>
              <a:t>view</a:t>
            </a:r>
            <a:endParaRPr sz="1800"/>
          </a:p>
        </p:txBody>
      </p:sp>
      <p:sp>
        <p:nvSpPr>
          <p:cNvPr id="466" name="Google Shape;466;p40"/>
          <p:cNvSpPr txBox="1"/>
          <p:nvPr/>
        </p:nvSpPr>
        <p:spPr>
          <a:xfrm>
            <a:off x="8249413" y="5124650"/>
            <a:ext cx="1359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Front</a:t>
            </a:r>
            <a:r>
              <a:rPr lang="en-US" sz="1800"/>
              <a:t> view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/>
          <p:nvPr/>
        </p:nvSpPr>
        <p:spPr>
          <a:xfrm>
            <a:off x="544021" y="1831830"/>
            <a:ext cx="576064" cy="1698575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B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T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H</a:t>
            </a:r>
            <a:endParaRPr b="1" sz="9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1211640" y="2920589"/>
            <a:ext cx="4106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VCC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TX</a:t>
            </a:r>
            <a:endParaRPr sz="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>
            <a:off x="1120085" y="3068960"/>
            <a:ext cx="59425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4" name="Google Shape;474;p41"/>
          <p:cNvCxnSpPr/>
          <p:nvPr/>
        </p:nvCxnSpPr>
        <p:spPr>
          <a:xfrm>
            <a:off x="1120085" y="3212976"/>
            <a:ext cx="59425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41"/>
          <p:cNvCxnSpPr/>
          <p:nvPr/>
        </p:nvCxnSpPr>
        <p:spPr>
          <a:xfrm>
            <a:off x="1120085" y="3356992"/>
            <a:ext cx="59425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41"/>
          <p:cNvCxnSpPr/>
          <p:nvPr/>
        </p:nvCxnSpPr>
        <p:spPr>
          <a:xfrm>
            <a:off x="1120085" y="3505363"/>
            <a:ext cx="59425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41"/>
          <p:cNvSpPr/>
          <p:nvPr/>
        </p:nvSpPr>
        <p:spPr>
          <a:xfrm>
            <a:off x="1775520" y="2780928"/>
            <a:ext cx="2112235" cy="1008112"/>
          </a:xfrm>
          <a:prstGeom prst="rect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AT mega 328</a:t>
            </a:r>
            <a:endParaRPr sz="16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5423926" y="1628800"/>
            <a:ext cx="1056117" cy="72008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Position sensor</a:t>
            </a:r>
            <a:endParaRPr sz="12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3348840" y="1880828"/>
            <a:ext cx="2016224" cy="1080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0" name="Google Shape;480;p41"/>
          <p:cNvSpPr/>
          <p:nvPr/>
        </p:nvSpPr>
        <p:spPr>
          <a:xfrm>
            <a:off x="3887755" y="3212976"/>
            <a:ext cx="1536171" cy="720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3348840" y="4555599"/>
            <a:ext cx="2016224" cy="1080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3323415" y="1917076"/>
            <a:ext cx="60959" cy="8460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3" name="Google Shape;483;p41"/>
          <p:cNvSpPr/>
          <p:nvPr/>
        </p:nvSpPr>
        <p:spPr>
          <a:xfrm rot="10800000">
            <a:off x="3315913" y="3806799"/>
            <a:ext cx="68460" cy="8347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5471931" y="2888940"/>
            <a:ext cx="1056117" cy="72008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Position sensor</a:t>
            </a:r>
            <a:endParaRPr sz="12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5471931" y="4224167"/>
            <a:ext cx="1056117" cy="72008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Position sensor</a:t>
            </a:r>
            <a:endParaRPr sz="12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143339" y="332656"/>
            <a:ext cx="119053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Block diagram for data glove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(4).jpg"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44" y="2071678"/>
            <a:ext cx="1285884" cy="192882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119" name="Google Shape;119;p15"/>
          <p:cNvSpPr/>
          <p:nvPr/>
        </p:nvSpPr>
        <p:spPr>
          <a:xfrm>
            <a:off x="3238480" y="3429000"/>
            <a:ext cx="857256" cy="285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thickThin" w="55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800400" rotWithShape="0" algn="br" dir="8100000" dist="12700" sy="-2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0" name="Google Shape;120;p15"/>
          <p:cNvSpPr/>
          <p:nvPr/>
        </p:nvSpPr>
        <p:spPr>
          <a:xfrm rot="10800000">
            <a:off x="3148569" y="2733093"/>
            <a:ext cx="857256" cy="285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thickThin" w="55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800400" rotWithShape="0" algn="bl" dir="2700000" dist="12700" sy="-2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4667240" y="2500306"/>
            <a:ext cx="2071702" cy="142876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2400" sx="90000" rotWithShape="0" dir="5400000" dist="317500" sy="-19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Microcontroller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21798F"/>
                </a:solidFill>
                <a:latin typeface="Rambla"/>
                <a:ea typeface="Rambla"/>
                <a:cs typeface="Rambla"/>
                <a:sym typeface="Rambla"/>
              </a:rPr>
              <a:t>      -ATmega328</a:t>
            </a:r>
            <a:endParaRPr sz="1800">
              <a:solidFill>
                <a:srgbClr val="21798F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7024694" y="3357562"/>
            <a:ext cx="857256" cy="285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thickThin" w="55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800400" rotWithShape="0" algn="br" dir="8100000" dist="12700" sy="-2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3" name="Google Shape;123;p15"/>
          <p:cNvSpPr/>
          <p:nvPr/>
        </p:nvSpPr>
        <p:spPr>
          <a:xfrm rot="10800000">
            <a:off x="6953256" y="2643182"/>
            <a:ext cx="857256" cy="285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thickThin" w="55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800400" rotWithShape="0" algn="br" dir="8100000" dist="12700" sy="-2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descr="Smart_glove_sign_language_prototype_diagram.jpg"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827" y="2143116"/>
            <a:ext cx="2476501" cy="185737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125" name="Google Shape;125;p15"/>
          <p:cNvSpPr txBox="1"/>
          <p:nvPr/>
        </p:nvSpPr>
        <p:spPr>
          <a:xfrm>
            <a:off x="3095605" y="2357430"/>
            <a:ext cx="123783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Actuation signal</a:t>
            </a:r>
            <a:endParaRPr sz="1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952728" y="3929067"/>
            <a:ext cx="16898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Force feedback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( tactile sensor signal)</a:t>
            </a:r>
            <a:endParaRPr sz="11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953257" y="2143116"/>
            <a:ext cx="99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Finger angel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signals</a:t>
            </a:r>
            <a:endParaRPr sz="1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7024695" y="3857628"/>
            <a:ext cx="101822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Touch signal</a:t>
            </a:r>
            <a:endParaRPr sz="1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239490" y="166253"/>
            <a:ext cx="31614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Overview of the project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0" y="1295507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Mechanical design and fabrication of humanoid robotic hand with multiple control 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6547736" y="5424115"/>
            <a:ext cx="43797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Telemanipulation  using sensor glove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/>
        </p:nvSpPr>
        <p:spPr>
          <a:xfrm>
            <a:off x="32995" y="260648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Application of data glove</a:t>
            </a:r>
            <a:endParaRPr b="1" sz="2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487488" y="1196752"/>
            <a:ext cx="6096000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Automotive controls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devices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 controls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peripherals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 products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Musical instruments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Measuring devices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Virtual reality games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products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therapy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/>
          <p:nvPr>
            <p:ph idx="1" type="body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032" lvl="0" marL="36576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6032" lvl="0" marL="36576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</a:t>
            </a:r>
            <a:endParaRPr/>
          </a:p>
          <a:p>
            <a:pPr indent="-256032" lvl="0" marL="36576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6032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paper presents a design and actuation system for a prosthetic hand. </a:t>
            </a:r>
            <a:endParaRPr/>
          </a:p>
          <a:p>
            <a:pPr indent="-256032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6032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actuation structure was shown to effectively execute grip configurations similar to those found in the three primary grips of the human hand (power, pinch, and lateral). </a:t>
            </a:r>
            <a:endParaRPr/>
          </a:p>
          <a:p>
            <a:pPr indent="-256032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6032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design also showed the ability of an underactuated and nearly fully actuated kinematic structure to exist in a single actuation system using remarkably different types of actuators, without compromising the required size and weight of the prosthetic hand. </a:t>
            </a:r>
            <a:endParaRPr/>
          </a:p>
          <a:p>
            <a:pPr indent="-117855" lvl="0" marL="365760" marR="0" rtl="0" algn="just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/>
          <p:nvPr/>
        </p:nvSpPr>
        <p:spPr>
          <a:xfrm>
            <a:off x="0" y="965914"/>
            <a:ext cx="12166241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REFERENCES </a:t>
            </a:r>
            <a:endParaRPr b="1" sz="24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[1]  Bicchi, A., 2000, “Hands for dexterous manipulation and robust grasping: a difficult road toward simplicity”, IEEE   Transactions on Robotics and Automation, 16(6):652-662.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[2]  Foegelle, M., Li, K., Pavacic, A., Moller, P., “Test &amp; Measurement: Developing a Standard Hand Phantom for Wireless Testing,” [Online]. Available: http://www.wirelessdesignmag.com/ShowPR.aspx?PUBCODE=055&amp; ACCT=0029956&amp;ISSUE=0811&amp;RELTYPE=tm&amp;PRODCODE=W02 60&amp;PRODLETT=A&amp;CommonCount=0, 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[3] Norkin, C., Levangie, P., 1992, Joint Structure &amp; Function: A Comprehensive Analysis: Second Edition, F. A. Davis Publications, 262-299.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[4] Nelson, D. L. “Tendon Laceration Page,” [Online]. Available: http://www.davidlnelson.md/Tendon_laceration.htm,  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[5] Valero-Cuevas, F. J., Towles, J. D., Hentz, V. R.,  “Quantification of fingertip force reduction in the forefinger following simulated paralysis of extensor and intrinsic muscles,” Journal of Biomechanics 33 (2000) 1601-1609. </a:t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[6] Kevin G. Keenan, K. G., Veronica J. Santos, V. J.,  Venkadesan, M. and Valero-Cuevas, F.J., Maximal Voluntary Fingertip Force Production Is Not Limited by Movement Speed in Combined Motion and Force Tasks, The Journal of Neuroscience, July 8, 2009 • 29(27):8784–8789. [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0" y="212437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Mechanizing  the bio movement </a:t>
            </a:r>
            <a:endParaRPr/>
          </a:p>
        </p:txBody>
      </p:sp>
      <p:pic>
        <p:nvPicPr>
          <p:cNvPr descr="hand_finger_joint_anat01.jpg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" y="1568450"/>
            <a:ext cx="3860800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7591424" y="1302327"/>
            <a:ext cx="46005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human hand has 5 complex fingers With 3 independent joints for each finger   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892800" y="2041236"/>
            <a:ext cx="378691" cy="397163"/>
          </a:xfrm>
          <a:prstGeom prst="ellipse">
            <a:avLst/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791199" y="1976581"/>
            <a:ext cx="591128" cy="563419"/>
          </a:xfrm>
          <a:prstGeom prst="ellipse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141" name="Google Shape;141;p16"/>
          <p:cNvCxnSpPr>
            <a:stCxn id="140" idx="2"/>
          </p:cNvCxnSpPr>
          <p:nvPr/>
        </p:nvCxnSpPr>
        <p:spPr>
          <a:xfrm flipH="1" rot="10800000">
            <a:off x="5791199" y="1486991"/>
            <a:ext cx="9300" cy="7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6"/>
          <p:cNvCxnSpPr>
            <a:stCxn id="140" idx="6"/>
          </p:cNvCxnSpPr>
          <p:nvPr/>
        </p:nvCxnSpPr>
        <p:spPr>
          <a:xfrm rot="10800000">
            <a:off x="6299227" y="1450091"/>
            <a:ext cx="83100" cy="80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6"/>
          <p:cNvSpPr/>
          <p:nvPr/>
        </p:nvSpPr>
        <p:spPr>
          <a:xfrm>
            <a:off x="5791200" y="1405466"/>
            <a:ext cx="511079" cy="53879"/>
          </a:xfrm>
          <a:custGeom>
            <a:rect b="b" l="l" r="r" t="t"/>
            <a:pathLst>
              <a:path extrusionOk="0" h="53879" w="511079">
                <a:moveTo>
                  <a:pt x="0" y="53879"/>
                </a:moveTo>
                <a:cubicBezTo>
                  <a:pt x="0" y="53879"/>
                  <a:pt x="511079" y="15394"/>
                  <a:pt x="508000" y="7697"/>
                </a:cubicBezTo>
                <a:cubicBezTo>
                  <a:pt x="504921" y="0"/>
                  <a:pt x="0" y="53879"/>
                  <a:pt x="0" y="53879"/>
                </a:cubicBezTo>
                <a:close/>
              </a:path>
            </a:pathLst>
          </a:cu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cxnSp>
        <p:nvCxnSpPr>
          <p:cNvPr id="144" name="Google Shape;144;p16"/>
          <p:cNvCxnSpPr/>
          <p:nvPr/>
        </p:nvCxnSpPr>
        <p:spPr>
          <a:xfrm>
            <a:off x="6391562" y="2249055"/>
            <a:ext cx="55418" cy="127923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6"/>
          <p:cNvCxnSpPr>
            <a:stCxn id="140" idx="3"/>
          </p:cNvCxnSpPr>
          <p:nvPr/>
        </p:nvCxnSpPr>
        <p:spPr>
          <a:xfrm flipH="1">
            <a:off x="5763468" y="2457489"/>
            <a:ext cx="114300" cy="16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6"/>
          <p:cNvCxnSpPr/>
          <p:nvPr/>
        </p:nvCxnSpPr>
        <p:spPr>
          <a:xfrm flipH="1" rot="-5400000">
            <a:off x="5264726" y="3131126"/>
            <a:ext cx="1034473" cy="369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6"/>
          <p:cNvCxnSpPr/>
          <p:nvPr/>
        </p:nvCxnSpPr>
        <p:spPr>
          <a:xfrm>
            <a:off x="5855853" y="2470727"/>
            <a:ext cx="92364" cy="2655454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6308436" y="2332182"/>
            <a:ext cx="92364" cy="259079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6"/>
          <p:cNvSpPr/>
          <p:nvPr/>
        </p:nvSpPr>
        <p:spPr>
          <a:xfrm>
            <a:off x="5347853" y="4567382"/>
            <a:ext cx="701963" cy="71120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1FAD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LA1</a:t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6280726" y="4544290"/>
            <a:ext cx="748145" cy="73891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1FAD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LA2</a:t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5985163" y="2161308"/>
            <a:ext cx="184728" cy="203200"/>
          </a:xfrm>
          <a:prstGeom prst="ellipse">
            <a:avLst/>
          </a:prstGeom>
          <a:solidFill>
            <a:srgbClr val="A3171E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7581900" y="2453986"/>
            <a:ext cx="4610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15 joints require  30 linear actuators with additional 10 for side flex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7666182" y="3833091"/>
            <a:ext cx="45258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Human palm is approx 9x9 cm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3769568" y="821094"/>
            <a:ext cx="77070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</a:t>
            </a:r>
            <a:r>
              <a:rPr b="1" lang="en-US" sz="2000">
                <a:solidFill>
                  <a:srgbClr val="0F5666"/>
                </a:solidFill>
                <a:latin typeface="Rambla"/>
                <a:ea typeface="Rambla"/>
                <a:cs typeface="Rambla"/>
                <a:sym typeface="Rambla"/>
              </a:rPr>
              <a:t>High torque linear muscle mechanics using TSA principal</a:t>
            </a:r>
            <a:endParaRPr b="1" sz="2000">
              <a:solidFill>
                <a:srgbClr val="0F5666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8042988" y="1190426"/>
            <a:ext cx="3521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(Twisted string actuation)</a:t>
            </a:r>
            <a:endParaRPr b="1"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07" y="1375092"/>
            <a:ext cx="3627761" cy="164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4163841" y="2379306"/>
            <a:ext cx="80281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TSA is a mechanical process in which a group of parallel fiber strands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Of same length are helically wound in order to decrease the  over all axial length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37376"/>
            <a:ext cx="5099957" cy="192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6684710" y="2777974"/>
            <a:ext cx="3537909" cy="434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0" y="335713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Industrial grade high torque geared motor</a:t>
            </a:r>
            <a:endParaRPr b="1" sz="20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descr="IMG-20180311-WA0034.jpg"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42" y="1911607"/>
            <a:ext cx="3213808" cy="220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3906982" y="1911607"/>
            <a:ext cx="592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gear motor has a cross section of 10 x 12mm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806890" y="2678086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12v high power carbon brushes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</a:t>
            </a: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gear ratio       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298:1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speed            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100rpm  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Torque           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70 N.m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4017818" y="4876800"/>
            <a:ext cx="1570182" cy="757381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Low torque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High rpm 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781963" y="5089237"/>
            <a:ext cx="1043709" cy="20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047347" y="4858326"/>
            <a:ext cx="1727200" cy="766618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High torque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Low rpm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0" y="147782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3D designing and 3D printing</a:t>
            </a:r>
            <a:endParaRPr/>
          </a:p>
        </p:txBody>
      </p:sp>
      <p:pic>
        <p:nvPicPr>
          <p:cNvPr descr="123d-design.png"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5855"/>
            <a:ext cx="7260500" cy="374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7924800" y="1006764"/>
            <a:ext cx="4267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Complex small parts are designed using 123D Autodesk open source free software  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850909" y="2700482"/>
            <a:ext cx="43410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Conversion of the 3D model into 3D printable files and printing them using 3D printers for more robust and fine quality </a:t>
            </a:r>
            <a:endParaRPr/>
          </a:p>
        </p:txBody>
      </p:sp>
      <p:pic>
        <p:nvPicPr>
          <p:cNvPr descr="C_3DPrinter-BAN-2_20171101_UK.jpg"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98109"/>
            <a:ext cx="12191999" cy="2359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4045226" y="616226"/>
            <a:ext cx="40286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3D designed parts using Autodesk</a:t>
            </a:r>
            <a:endParaRPr sz="180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20945" l="26636" r="11374" t="32500"/>
          <a:stretch/>
        </p:blipFill>
        <p:spPr>
          <a:xfrm>
            <a:off x="2440975" y="1778425"/>
            <a:ext cx="2557226" cy="1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3614" l="21908" r="29351" t="20604"/>
          <a:stretch/>
        </p:blipFill>
        <p:spPr>
          <a:xfrm>
            <a:off x="2856512" y="3598550"/>
            <a:ext cx="2051599" cy="24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4242" l="11183" r="30296" t="0"/>
          <a:stretch/>
        </p:blipFill>
        <p:spPr>
          <a:xfrm>
            <a:off x="6834750" y="1242575"/>
            <a:ext cx="4312401" cy="53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/>
        </p:nvSpPr>
        <p:spPr>
          <a:xfrm>
            <a:off x="0" y="323272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Position sensor 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089890" y="1092445"/>
            <a:ext cx="10483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As their name implies, </a:t>
            </a:r>
            <a:r>
              <a:rPr b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Position Sensors</a:t>
            </a: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 detect the position of something which means that they are referenced either to or from some fixed point or position. These types of sensors provide a “positional” feedback.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1163782" y="2440862"/>
            <a:ext cx="10169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most commonly used of all the “Position Sensors”, is the </a:t>
            </a:r>
            <a:r>
              <a:rPr i="1"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potentiometer</a:t>
            </a:r>
            <a:r>
              <a:rPr lang="en-US" sz="180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 because it is an inexpensive and easy to use position sensor.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2059708" y="3731491"/>
            <a:ext cx="1948873" cy="111760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microcontroler</a:t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211781" y="4128654"/>
            <a:ext cx="1099127" cy="3140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5486400" y="3740726"/>
            <a:ext cx="1948872" cy="1071419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Dc gear motor with TSA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7666180" y="4073235"/>
            <a:ext cx="1016000" cy="360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1FAD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8885381" y="3703782"/>
            <a:ext cx="2050472" cy="1136073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1FAD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Finger actuation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 rot="10800000">
            <a:off x="2946399" y="5597236"/>
            <a:ext cx="2632364" cy="332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5" name="Google Shape;205;p21"/>
          <p:cNvSpPr/>
          <p:nvPr/>
        </p:nvSpPr>
        <p:spPr>
          <a:xfrm rot="10800000">
            <a:off x="7643086" y="5578763"/>
            <a:ext cx="2350655" cy="3509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5597237" y="5213927"/>
            <a:ext cx="1930400" cy="1066800"/>
          </a:xfrm>
          <a:prstGeom prst="rect">
            <a:avLst/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rPr>
              <a:t>Feedback using PS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9781307" y="4904510"/>
            <a:ext cx="397166" cy="96058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8" name="Google Shape;208;p21"/>
          <p:cNvSpPr/>
          <p:nvPr/>
        </p:nvSpPr>
        <p:spPr>
          <a:xfrm rot="10800000">
            <a:off x="2844800" y="4812145"/>
            <a:ext cx="360218" cy="105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thickThin" w="55000">
            <a:solidFill>
              <a:srgbClr val="207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course">
  <a:themeElements>
    <a:clrScheme name="Concourse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